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92" r:id="rId2"/>
    <p:sldId id="513" r:id="rId3"/>
    <p:sldId id="510" r:id="rId4"/>
    <p:sldId id="500" r:id="rId5"/>
    <p:sldId id="330" r:id="rId6"/>
    <p:sldId id="498" r:id="rId7"/>
    <p:sldId id="339" r:id="rId8"/>
    <p:sldId id="508" r:id="rId9"/>
    <p:sldId id="581" r:id="rId10"/>
    <p:sldId id="509" r:id="rId11"/>
    <p:sldId id="355" r:id="rId12"/>
    <p:sldId id="294" r:id="rId13"/>
    <p:sldId id="582" r:id="rId14"/>
    <p:sldId id="587" r:id="rId15"/>
    <p:sldId id="514" r:id="rId16"/>
    <p:sldId id="512" r:id="rId1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62" autoAdjust="0"/>
    <p:restoredTop sz="94660"/>
  </p:normalViewPr>
  <p:slideViewPr>
    <p:cSldViewPr snapToGrid="0">
      <p:cViewPr varScale="1">
        <p:scale>
          <a:sx n="86" d="100"/>
          <a:sy n="86" d="100"/>
        </p:scale>
        <p:origin x="5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4/30/2024</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4/30/2024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4/30/2024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4/30/2024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4/30/2024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4/30/2024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4/30/2024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4/30/2024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4/30/2024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4/30/2024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4/30/2024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4/30/2024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s://www.worldometers.info/coronavirus/#countri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www.cms.gov/newsroom/news-alert/cms-releases-latest-enrollment-figures-medicare-medicaid-and-childrens-health-insurance-program-chip" TargetMode="External"/><Relationship Id="rId4" Type="http://schemas.openxmlformats.org/officeDocument/2006/relationships/hyperlink" Target="https://www.cms.gov/files/document/2021-medicare-trustees-repor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7" name="Picture 3">
            <a:extLst>
              <a:ext uri="{FF2B5EF4-FFF2-40B4-BE49-F238E27FC236}">
                <a16:creationId xmlns:a16="http://schemas.microsoft.com/office/drawing/2014/main" id="{1F76F1B1-83A2-2BF1-A7AF-EAA69A460F0E}"/>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artisticPaintStrokes/>
                    </a14:imgEffect>
                  </a14:imgLayer>
                </a14:imgProps>
              </a:ext>
            </a:extLst>
          </a:blip>
          <a:srcRect r="-1" b="12446"/>
          <a:stretch/>
        </p:blipFill>
        <p:spPr>
          <a:xfrm>
            <a:off x="20" y="10"/>
            <a:ext cx="12188932" cy="6856614"/>
          </a:xfrm>
          <a:prstGeom prst="rect">
            <a:avLst/>
          </a:prstGeom>
        </p:spPr>
      </p:pic>
      <p:sp>
        <p:nvSpPr>
          <p:cNvPr id="35" name="Rectangle 34">
            <a:extLst>
              <a:ext uri="{FF2B5EF4-FFF2-40B4-BE49-F238E27FC236}">
                <a16:creationId xmlns:a16="http://schemas.microsoft.com/office/drawing/2014/main" id="{4CD5456B-6F51-41EC-A380-6C8C8E9F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637612"/>
            <a:ext cx="6095999"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02043A44-73EF-480B-97A5-E999DEFC6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37612"/>
            <a:ext cx="6096000" cy="3581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1EBEC-8EFD-DA66-EEDC-17AD9E8883DD}"/>
              </a:ext>
            </a:extLst>
          </p:cNvPr>
          <p:cNvSpPr>
            <a:spLocks noGrp="1"/>
          </p:cNvSpPr>
          <p:nvPr>
            <p:ph type="ctrTitle"/>
          </p:nvPr>
        </p:nvSpPr>
        <p:spPr>
          <a:xfrm>
            <a:off x="318782" y="1828800"/>
            <a:ext cx="5320018" cy="2726422"/>
          </a:xfrm>
        </p:spPr>
        <p:txBody>
          <a:bodyPr anchor="b">
            <a:normAutofit fontScale="90000"/>
          </a:bodyPr>
          <a:lstStyle/>
          <a:p>
            <a:pPr>
              <a:lnSpc>
                <a:spcPct val="90000"/>
              </a:lnSpc>
            </a:pPr>
            <a:br>
              <a:rPr lang="en-US" sz="2800" dirty="0"/>
            </a:br>
            <a:br>
              <a:rPr lang="en-US" sz="2800" dirty="0"/>
            </a:br>
            <a:r>
              <a:rPr lang="en-US" sz="4000" dirty="0"/>
              <a:t>Eugenics Today:  Hospitals and Care Facilities are Federally </a:t>
            </a:r>
            <a:r>
              <a:rPr lang="en-US" sz="4000" b="1" u="sng" dirty="0"/>
              <a:t>Mandated</a:t>
            </a:r>
            <a:r>
              <a:rPr lang="en-US" sz="4000" dirty="0"/>
              <a:t> Killing Fields</a:t>
            </a:r>
            <a:endParaRPr lang="en-US" sz="2800" dirty="0"/>
          </a:p>
        </p:txBody>
      </p:sp>
      <p:sp>
        <p:nvSpPr>
          <p:cNvPr id="3" name="Subtitle 2">
            <a:extLst>
              <a:ext uri="{FF2B5EF4-FFF2-40B4-BE49-F238E27FC236}">
                <a16:creationId xmlns:a16="http://schemas.microsoft.com/office/drawing/2014/main" id="{CE4A3ABF-7069-8273-8474-F142CF320F0F}"/>
              </a:ext>
            </a:extLst>
          </p:cNvPr>
          <p:cNvSpPr>
            <a:spLocks noGrp="1"/>
          </p:cNvSpPr>
          <p:nvPr>
            <p:ph type="subTitle" idx="1"/>
          </p:nvPr>
        </p:nvSpPr>
        <p:spPr>
          <a:xfrm>
            <a:off x="458695" y="4957894"/>
            <a:ext cx="4826369" cy="71306"/>
          </a:xfrm>
        </p:spPr>
        <p:txBody>
          <a:bodyPr anchor="t">
            <a:normAutofit fontScale="25000" lnSpcReduction="20000"/>
          </a:bodyPr>
          <a:lstStyle/>
          <a:p>
            <a:pPr algn="l"/>
            <a:r>
              <a:rPr lang="en-US" i="1" dirty="0"/>
              <a:t> </a:t>
            </a:r>
          </a:p>
        </p:txBody>
      </p:sp>
    </p:spTree>
    <p:extLst>
      <p:ext uri="{BB962C8B-B14F-4D97-AF65-F5344CB8AC3E}">
        <p14:creationId xmlns:p14="http://schemas.microsoft.com/office/powerpoint/2010/main" val="145096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C196-7E8F-266A-AEC9-BC8EC88BF4A7}"/>
              </a:ext>
            </a:extLst>
          </p:cNvPr>
          <p:cNvSpPr>
            <a:spLocks noGrp="1"/>
          </p:cNvSpPr>
          <p:nvPr>
            <p:ph type="title"/>
          </p:nvPr>
        </p:nvSpPr>
        <p:spPr/>
        <p:txBody>
          <a:bodyPr>
            <a:normAutofit fontScale="90000"/>
          </a:bodyPr>
          <a:lstStyle/>
          <a:p>
            <a:pPr algn="ctr"/>
            <a:r>
              <a:rPr lang="en-US" dirty="0">
                <a:solidFill>
                  <a:srgbClr val="FF0000"/>
                </a:solidFill>
              </a:rPr>
              <a:t>State Licensing Board Authorizes Illegal DNRs</a:t>
            </a:r>
          </a:p>
        </p:txBody>
      </p:sp>
      <p:pic>
        <p:nvPicPr>
          <p:cNvPr id="5" name="Content Placeholder 4">
            <a:extLst>
              <a:ext uri="{FF2B5EF4-FFF2-40B4-BE49-F238E27FC236}">
                <a16:creationId xmlns:a16="http://schemas.microsoft.com/office/drawing/2014/main" id="{8EC2CAF9-C228-A7BD-3DAE-94E8FC45EE3B}"/>
              </a:ext>
            </a:extLst>
          </p:cNvPr>
          <p:cNvPicPr>
            <a:picLocks noGrp="1" noChangeAspect="1"/>
          </p:cNvPicPr>
          <p:nvPr>
            <p:ph idx="1"/>
          </p:nvPr>
        </p:nvPicPr>
        <p:blipFill>
          <a:blip r:embed="rId2"/>
          <a:stretch>
            <a:fillRect/>
          </a:stretch>
        </p:blipFill>
        <p:spPr>
          <a:xfrm>
            <a:off x="1761141" y="1762221"/>
            <a:ext cx="8640159" cy="5146530"/>
          </a:xfrm>
        </p:spPr>
      </p:pic>
    </p:spTree>
    <p:extLst>
      <p:ext uri="{BB962C8B-B14F-4D97-AF65-F5344CB8AC3E}">
        <p14:creationId xmlns:p14="http://schemas.microsoft.com/office/powerpoint/2010/main" val="28588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me even believe we (the Rockefeller family) are part of a secret cabal working against the best interests of the United States, characterizing my family and me as 'internationalists' and of conspiring with others around the world to build a more integrated global political and economic structure - one world, if you will. If that's the charge, I stand guilty, and I am proud of it. - David Rockefeller">
            <a:extLst>
              <a:ext uri="{FF2B5EF4-FFF2-40B4-BE49-F238E27FC236}">
                <a16:creationId xmlns:a16="http://schemas.microsoft.com/office/drawing/2014/main" id="{CF781481-2692-5B84-D76C-44052CD1F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0"/>
            <a:ext cx="6065696"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3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1422-3196-0177-8463-CAB59C688176}"/>
              </a:ext>
            </a:extLst>
          </p:cNvPr>
          <p:cNvSpPr>
            <a:spLocks noGrp="1"/>
          </p:cNvSpPr>
          <p:nvPr>
            <p:ph type="title"/>
          </p:nvPr>
        </p:nvSpPr>
        <p:spPr>
          <a:xfrm>
            <a:off x="266965" y="1"/>
            <a:ext cx="6209673" cy="1434903"/>
          </a:xfrm>
        </p:spPr>
        <p:txBody>
          <a:bodyPr>
            <a:normAutofit/>
          </a:bodyPr>
          <a:lstStyle/>
          <a:p>
            <a:r>
              <a:rPr lang="en-US" dirty="0"/>
              <a:t>One reason: FEMA Training for Pastors	</a:t>
            </a:r>
          </a:p>
        </p:txBody>
      </p:sp>
      <p:sp>
        <p:nvSpPr>
          <p:cNvPr id="3" name="Content Placeholder 2">
            <a:extLst>
              <a:ext uri="{FF2B5EF4-FFF2-40B4-BE49-F238E27FC236}">
                <a16:creationId xmlns:a16="http://schemas.microsoft.com/office/drawing/2014/main" id="{8D340690-7276-FE0E-995F-E1ACFD094C42}"/>
              </a:ext>
            </a:extLst>
          </p:cNvPr>
          <p:cNvSpPr>
            <a:spLocks noGrp="1"/>
          </p:cNvSpPr>
          <p:nvPr>
            <p:ph idx="1"/>
          </p:nvPr>
        </p:nvSpPr>
        <p:spPr>
          <a:xfrm>
            <a:off x="260870" y="1434905"/>
            <a:ext cx="6215768" cy="5296801"/>
          </a:xfrm>
        </p:spPr>
        <p:txBody>
          <a:bodyPr anchor="ctr">
            <a:normAutofit/>
          </a:bodyPr>
          <a:lstStyle/>
          <a:p>
            <a:pPr>
              <a:lnSpc>
                <a:spcPct val="100000"/>
              </a:lnSpc>
            </a:pPr>
            <a:r>
              <a:rPr lang="en-US" sz="1600" dirty="0"/>
              <a:t>Began in 2006</a:t>
            </a:r>
          </a:p>
          <a:p>
            <a:pPr>
              <a:lnSpc>
                <a:spcPct val="100000"/>
              </a:lnSpc>
            </a:pPr>
            <a:r>
              <a:rPr lang="en-US" sz="1600" u="none" strike="noStrike" dirty="0">
                <a:effectLst/>
                <a:ea typeface="Calibri" panose="020F0502020204030204" pitchFamily="34" charset="0"/>
                <a:cs typeface="Times New Roman" panose="02020603050405020304" pitchFamily="18" charset="0"/>
              </a:rPr>
              <a:t>“Pastors were asked to make a pledge or an affirmation during the meeting to fulfill the roles ascribed to them by FEMA. They were given assurances that they would be covered by full compensation in the event of resisters injuring them during property seizures and round-ups”</a:t>
            </a:r>
          </a:p>
          <a:p>
            <a:pPr>
              <a:lnSpc>
                <a:spcPct val="100000"/>
              </a:lnSpc>
            </a:pPr>
            <a:r>
              <a:rPr lang="en-US" sz="1600" dirty="0">
                <a:effectLst/>
                <a:ea typeface="Calibri" panose="020F0502020204030204" pitchFamily="34" charset="0"/>
                <a:cs typeface="Calibri" panose="020F0502020204030204" pitchFamily="34" charset="0"/>
              </a:rPr>
              <a:t>28,000-100,000 pastors were recruited by FEMA/DHS as part of Clergy Response Team</a:t>
            </a:r>
          </a:p>
          <a:p>
            <a:pPr>
              <a:lnSpc>
                <a:spcPct val="100000"/>
              </a:lnSpc>
            </a:pPr>
            <a:r>
              <a:rPr lang="en-US" sz="1600" dirty="0">
                <a:ea typeface="Calibri" panose="020F0502020204030204" pitchFamily="34" charset="0"/>
                <a:cs typeface="Calibri" panose="020F0502020204030204" pitchFamily="34" charset="0"/>
              </a:rPr>
              <a:t>Similar to the role of churches under the Nazi regime</a:t>
            </a:r>
          </a:p>
          <a:p>
            <a:pPr lvl="1">
              <a:lnSpc>
                <a:spcPct val="100000"/>
              </a:lnSpc>
            </a:pPr>
            <a:r>
              <a:rPr lang="en-US" sz="1600" dirty="0">
                <a:effectLst/>
                <a:ea typeface="Calibri" panose="020F0502020204030204" pitchFamily="34" charset="0"/>
                <a:cs typeface="Calibri" panose="020F0502020204030204" pitchFamily="34" charset="0"/>
              </a:rPr>
              <a:t>“These discussions, however, tended to become focused more on secondary strategic considerations – like maintaining good relations with colleagues in the German Churches – than on the central humanitarian issues that were really at stake”</a:t>
            </a:r>
          </a:p>
          <a:p>
            <a:pPr>
              <a:lnSpc>
                <a:spcPct val="100000"/>
              </a:lnSpc>
            </a:pPr>
            <a:r>
              <a:rPr lang="en-US" sz="1600" b="1" dirty="0">
                <a:solidFill>
                  <a:srgbClr val="FF0066"/>
                </a:solidFill>
                <a:ea typeface="Calibri" panose="020F0502020204030204" pitchFamily="34" charset="0"/>
                <a:cs typeface="Times New Roman" panose="02020603050405020304" pitchFamily="18" charset="0"/>
              </a:rPr>
              <a:t>“</a:t>
            </a:r>
            <a:r>
              <a:rPr lang="en-US" sz="1600" b="1" dirty="0">
                <a:solidFill>
                  <a:srgbClr val="FF0066"/>
                </a:solidFill>
                <a:effectLst/>
                <a:ea typeface="Calibri" panose="020F0502020204030204" pitchFamily="34" charset="0"/>
                <a:cs typeface="Times New Roman" panose="02020603050405020304" pitchFamily="18" charset="0"/>
              </a:rPr>
              <a:t>Sing a little louder” </a:t>
            </a:r>
            <a:r>
              <a:rPr lang="en-US" sz="1600" b="1" dirty="0">
                <a:effectLst/>
                <a:ea typeface="Calibri" panose="020F0502020204030204" pitchFamily="34" charset="0"/>
                <a:cs typeface="Times New Roman" panose="02020603050405020304" pitchFamily="18" charset="0"/>
              </a:rPr>
              <a:t>is a testimony shared by a German Jew who watched from his place of worship each week trains carrying Jews into a concentration camp</a:t>
            </a:r>
            <a:endParaRPr lang="en-US" sz="1600" dirty="0">
              <a:effectLst/>
              <a:ea typeface="Calibri" panose="020F0502020204030204" pitchFamily="34" charset="0"/>
              <a:cs typeface="Times New Roman" panose="02020603050405020304" pitchFamily="18" charset="0"/>
            </a:endParaRPr>
          </a:p>
          <a:p>
            <a:pPr>
              <a:lnSpc>
                <a:spcPct val="100000"/>
              </a:lnSpc>
            </a:pPr>
            <a:endParaRPr lang="en-US" sz="1100" dirty="0"/>
          </a:p>
          <a:p>
            <a:pPr lvl="1">
              <a:lnSpc>
                <a:spcPct val="100000"/>
              </a:lnSpc>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icture containing different, square&#10;&#10;Description automatically generated">
            <a:extLst>
              <a:ext uri="{FF2B5EF4-FFF2-40B4-BE49-F238E27FC236}">
                <a16:creationId xmlns:a16="http://schemas.microsoft.com/office/drawing/2014/main" id="{2463877F-891E-F083-4B96-F3AD6B5E22EF}"/>
              </a:ext>
            </a:extLst>
          </p:cNvPr>
          <p:cNvPicPr>
            <a:picLocks noChangeAspect="1"/>
          </p:cNvPicPr>
          <p:nvPr/>
        </p:nvPicPr>
        <p:blipFill rotWithShape="1">
          <a:blip r:embed="rId2">
            <a:extLst>
              <a:ext uri="{28A0092B-C50C-407E-A947-70E740481C1C}">
                <a14:useLocalDpi xmlns:a14="http://schemas.microsoft.com/office/drawing/2010/main" val="0"/>
              </a:ext>
            </a:extLst>
          </a:blip>
          <a:srcRect l="18215" r="23485"/>
          <a:stretch/>
        </p:blipFill>
        <p:spPr>
          <a:xfrm>
            <a:off x="6861048" y="1"/>
            <a:ext cx="5330952" cy="6858000"/>
          </a:xfrm>
          <a:prstGeom prst="rect">
            <a:avLst/>
          </a:prstGeom>
        </p:spPr>
      </p:pic>
      <p:sp>
        <p:nvSpPr>
          <p:cNvPr id="6" name="TextBox 5">
            <a:extLst>
              <a:ext uri="{FF2B5EF4-FFF2-40B4-BE49-F238E27FC236}">
                <a16:creationId xmlns:a16="http://schemas.microsoft.com/office/drawing/2014/main" id="{4D91BA0B-66F2-870D-F261-C8DF89569F64}"/>
              </a:ext>
            </a:extLst>
          </p:cNvPr>
          <p:cNvSpPr txBox="1"/>
          <p:nvPr/>
        </p:nvSpPr>
        <p:spPr>
          <a:xfrm>
            <a:off x="6861048" y="3429001"/>
            <a:ext cx="5330952" cy="2554545"/>
          </a:xfrm>
          <a:prstGeom prst="rect">
            <a:avLst/>
          </a:prstGeom>
          <a:noFill/>
        </p:spPr>
        <p:txBody>
          <a:bodyPr wrap="square" rtlCol="0">
            <a:spAutoFit/>
          </a:bodyPr>
          <a:lstStyle/>
          <a:p>
            <a:r>
              <a:rPr lang="en-US" sz="4000" b="1" dirty="0">
                <a:solidFill>
                  <a:srgbClr val="002060"/>
                </a:solidFill>
                <a:effectLst/>
                <a:highlight>
                  <a:srgbClr val="FFFF00"/>
                </a:highlight>
                <a:latin typeface="Calibri" panose="020F0502020204030204" pitchFamily="34" charset="0"/>
                <a:ea typeface="Times New Roman" panose="02020603050405020304" pitchFamily="18" charset="0"/>
              </a:rPr>
              <a:t>Diedrich Bonhoeffer – “Not to speak is to speak; not to act is to act.”</a:t>
            </a:r>
            <a:endParaRPr lang="en-US" sz="4000" dirty="0">
              <a:solidFill>
                <a:srgbClr val="002060"/>
              </a:solidFill>
              <a:highlight>
                <a:srgbClr val="FFFF00"/>
              </a:highlight>
            </a:endParaRPr>
          </a:p>
        </p:txBody>
      </p:sp>
    </p:spTree>
    <p:extLst>
      <p:ext uri="{BB962C8B-B14F-4D97-AF65-F5344CB8AC3E}">
        <p14:creationId xmlns:p14="http://schemas.microsoft.com/office/powerpoint/2010/main" val="1132671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FE0CC1-98E7-6A86-1C0F-D50F94556AFD}"/>
              </a:ext>
            </a:extLst>
          </p:cNvPr>
          <p:cNvSpPr txBox="1"/>
          <p:nvPr/>
        </p:nvSpPr>
        <p:spPr>
          <a:xfrm>
            <a:off x="1040235" y="847288"/>
            <a:ext cx="9974509" cy="4790938"/>
          </a:xfrm>
          <a:prstGeom prst="rect">
            <a:avLst/>
          </a:prstGeom>
          <a:noFill/>
        </p:spPr>
        <p:txBody>
          <a:bodyPr wrap="square">
            <a:spAutoFit/>
          </a:bodyPr>
          <a:lstStyle/>
          <a:p>
            <a:pPr marL="457200" marR="0" algn="ctr">
              <a:lnSpc>
                <a:spcPct val="107000"/>
              </a:lnSpc>
              <a:spcBef>
                <a:spcPts val="0"/>
              </a:spcBef>
              <a:spcAft>
                <a:spcPts val="800"/>
              </a:spcAft>
            </a:pPr>
            <a:r>
              <a:rPr lang="en-US" sz="4800" kern="100" dirty="0">
                <a:effectLst/>
                <a:latin typeface="Calibri" panose="020F0502020204030204" pitchFamily="34" charset="0"/>
                <a:ea typeface="Calibri" panose="020F0502020204030204" pitchFamily="34" charset="0"/>
                <a:cs typeface="Calibri" panose="020F0502020204030204" pitchFamily="34" charset="0"/>
              </a:rPr>
              <a:t>Revelation 12:9: “And the great dragon was cast out, that old serpent, called the Devil, and Satan, </a:t>
            </a:r>
            <a:r>
              <a:rPr lang="en-US" sz="4800" u="sng" kern="100" dirty="0">
                <a:effectLst/>
                <a:latin typeface="Calibri" panose="020F0502020204030204" pitchFamily="34" charset="0"/>
                <a:ea typeface="Calibri" panose="020F0502020204030204" pitchFamily="34" charset="0"/>
                <a:cs typeface="Calibri" panose="020F0502020204030204" pitchFamily="34" charset="0"/>
              </a:rPr>
              <a:t>which deceiveth the whole world</a:t>
            </a:r>
            <a:r>
              <a:rPr lang="en-US" sz="4800" kern="100" dirty="0">
                <a:effectLst/>
                <a:latin typeface="Calibri" panose="020F0502020204030204" pitchFamily="34" charset="0"/>
                <a:ea typeface="Calibri" panose="020F0502020204030204" pitchFamily="34" charset="0"/>
                <a:cs typeface="Calibri" panose="020F0502020204030204" pitchFamily="34" charset="0"/>
              </a:rPr>
              <a:t>:  he was cast out into the earth and his angels were cast out with him.”  </a:t>
            </a:r>
            <a:endParaRPr lang="en-US" sz="4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59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pic>
        <p:nvPicPr>
          <p:cNvPr id="13" name="Picture 12">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5" name="Rectangle 1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7" name="Rectangle 16">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19" name="Rectangle 18">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pic>
        <p:nvPicPr>
          <p:cNvPr id="6" name="Content Placeholder 5" descr="A cartoon of a road with a cartoon child and a castle&#10;&#10;Description automatically generated">
            <a:extLst>
              <a:ext uri="{FF2B5EF4-FFF2-40B4-BE49-F238E27FC236}">
                <a16:creationId xmlns:a16="http://schemas.microsoft.com/office/drawing/2014/main" id="{D33B80B4-46EF-F507-B270-B4B5100C4487}"/>
              </a:ext>
            </a:extLst>
          </p:cNvPr>
          <p:cNvPicPr>
            <a:picLocks noGrp="1" noChangeAspect="1"/>
          </p:cNvPicPr>
          <p:nvPr>
            <p:ph sz="half" idx="1"/>
          </p:nvPr>
        </p:nvPicPr>
        <p:blipFill rotWithShape="1">
          <a:blip r:embed="rId3">
            <a:alphaModFix amt="60000"/>
            <a:extLst>
              <a:ext uri="{28A0092B-C50C-407E-A947-70E740481C1C}">
                <a14:useLocalDpi xmlns:a14="http://schemas.microsoft.com/office/drawing/2010/main" val="0"/>
              </a:ext>
            </a:extLst>
          </a:blip>
          <a:srcRect t="12713" r="-1" b="29738"/>
          <a:stretch/>
        </p:blipFill>
        <p:spPr bwMode="auto">
          <a:xfrm>
            <a:off x="-3048" y="99166"/>
            <a:ext cx="12188932" cy="6856614"/>
          </a:xfrm>
          <a:prstGeom prst="rect">
            <a:avLst/>
          </a:prstGeom>
          <a:noFill/>
        </p:spPr>
      </p:pic>
      <p:grpSp>
        <p:nvGrpSpPr>
          <p:cNvPr id="21" name="Group 20">
            <a:extLst>
              <a:ext uri="{FF2B5EF4-FFF2-40B4-BE49-F238E27FC236}">
                <a16:creationId xmlns:a16="http://schemas.microsoft.com/office/drawing/2014/main" id="{A4672714-67D2-40D0-B961-A7438FE9C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2" name="Picture 21">
              <a:extLst>
                <a:ext uri="{FF2B5EF4-FFF2-40B4-BE49-F238E27FC236}">
                  <a16:creationId xmlns:a16="http://schemas.microsoft.com/office/drawing/2014/main" id="{A5A1C471-1402-4BD1-8617-F5D9B7EB19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3" name="Picture 22">
              <a:extLst>
                <a:ext uri="{FF2B5EF4-FFF2-40B4-BE49-F238E27FC236}">
                  <a16:creationId xmlns:a16="http://schemas.microsoft.com/office/drawing/2014/main" id="{6CCA9701-8B9C-4D7A-AE5B-DD505C9680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0E91537-0662-FC42-6F7F-D59A843BC958}"/>
              </a:ext>
            </a:extLst>
          </p:cNvPr>
          <p:cNvSpPr>
            <a:spLocks noGrp="1"/>
          </p:cNvSpPr>
          <p:nvPr>
            <p:ph type="title"/>
          </p:nvPr>
        </p:nvSpPr>
        <p:spPr>
          <a:xfrm>
            <a:off x="1219201" y="914400"/>
            <a:ext cx="9664822" cy="2724596"/>
          </a:xfrm>
        </p:spPr>
        <p:txBody>
          <a:bodyPr vert="horz" lIns="91440" tIns="45720" rIns="91440" bIns="45720" rtlCol="0" anchor="b">
            <a:normAutofit/>
          </a:bodyPr>
          <a:lstStyle/>
          <a:p>
            <a:pPr algn="ctr" defTabSz="914400"/>
            <a:r>
              <a:rPr lang="en-US" sz="1800" kern="100" dirty="0">
                <a:solidFill>
                  <a:srgbClr val="000000"/>
                </a:solidFill>
                <a:effectLst/>
                <a:highlight>
                  <a:srgbClr val="FFFFFF"/>
                </a:highlight>
                <a:latin typeface="Bahnschrift SemiLight Condensed" panose="020B0502040204020203" pitchFamily="34" charset="0"/>
                <a:ea typeface="Aptos" panose="020B0004020202020204" pitchFamily="34" charset="0"/>
                <a:cs typeface="Segoe UI" panose="020B0502040204020203" pitchFamily="34" charset="0"/>
              </a:rPr>
              <a:t>2 Thessalonians 2:10-12: They perish because they refused to love the truth and so be saved. For this reason, </a:t>
            </a:r>
            <a:r>
              <a:rPr lang="en-US" sz="1800" b="1" u="sng" kern="100" dirty="0">
                <a:solidFill>
                  <a:srgbClr val="000000"/>
                </a:solidFill>
                <a:effectLst/>
                <a:highlight>
                  <a:srgbClr val="FFFFFF"/>
                </a:highlight>
                <a:latin typeface="Bahnschrift SemiLight Condensed" panose="020B0502040204020203" pitchFamily="34" charset="0"/>
                <a:ea typeface="Aptos" panose="020B0004020202020204" pitchFamily="34" charset="0"/>
                <a:cs typeface="Segoe UI" panose="020B0502040204020203" pitchFamily="34" charset="0"/>
              </a:rPr>
              <a:t>God sends them a powerful delusion</a:t>
            </a:r>
            <a:r>
              <a:rPr lang="en-US" sz="1800" kern="100" dirty="0">
                <a:solidFill>
                  <a:srgbClr val="000000"/>
                </a:solidFill>
                <a:effectLst/>
                <a:highlight>
                  <a:srgbClr val="FFFFFF"/>
                </a:highlight>
                <a:latin typeface="Bahnschrift SemiLight Condensed" panose="020B0502040204020203" pitchFamily="34" charset="0"/>
                <a:ea typeface="Aptos" panose="020B0004020202020204" pitchFamily="34" charset="0"/>
                <a:cs typeface="Segoe UI" panose="020B0502040204020203" pitchFamily="34" charset="0"/>
              </a:rPr>
              <a:t> so that they will believe the lie and so that all will be condemned who have not believed the truth but have delighted in wickedness.</a:t>
            </a:r>
            <a:br>
              <a:rPr lang="en-US" sz="1800" kern="100" dirty="0">
                <a:effectLst/>
                <a:latin typeface="Calibri" panose="020F0502020204030204" pitchFamily="34" charset="0"/>
                <a:ea typeface="Aptos" panose="020B0004020202020204" pitchFamily="34" charset="0"/>
              </a:rPr>
            </a:br>
            <a:r>
              <a:rPr lang="en-US" sz="3600" b="1" dirty="0">
                <a:solidFill>
                  <a:srgbClr val="FFFFFF"/>
                </a:solidFill>
              </a:rPr>
              <a:t>Dialectics program us to believe we have a choice – news flash…Satan controls both sides</a:t>
            </a:r>
          </a:p>
        </p:txBody>
      </p:sp>
      <p:sp>
        <p:nvSpPr>
          <p:cNvPr id="5" name="Content Placeholder 4">
            <a:extLst>
              <a:ext uri="{FF2B5EF4-FFF2-40B4-BE49-F238E27FC236}">
                <a16:creationId xmlns:a16="http://schemas.microsoft.com/office/drawing/2014/main" id="{F647776A-39D1-1DB6-7E4E-24BF814E234B}"/>
              </a:ext>
            </a:extLst>
          </p:cNvPr>
          <p:cNvSpPr>
            <a:spLocks noGrp="1"/>
          </p:cNvSpPr>
          <p:nvPr>
            <p:ph sz="half" idx="2"/>
          </p:nvPr>
        </p:nvSpPr>
        <p:spPr>
          <a:xfrm>
            <a:off x="1074198" y="3684233"/>
            <a:ext cx="10099080" cy="2259367"/>
          </a:xfrm>
        </p:spPr>
        <p:txBody>
          <a:bodyPr vert="horz" lIns="91440" tIns="45720" rIns="91440" bIns="45720" rtlCol="0" anchor="ctr">
            <a:normAutofit/>
          </a:bodyPr>
          <a:lstStyle/>
          <a:p>
            <a:pPr marL="0" indent="0" algn="ctr" defTabSz="914400">
              <a:buNone/>
            </a:pPr>
            <a:r>
              <a:rPr lang="en-US" sz="2400" b="1" dirty="0">
                <a:solidFill>
                  <a:srgbClr val="FFFFFF"/>
                </a:solidFill>
              </a:rPr>
              <a:t>Hastening our deaths is murder</a:t>
            </a:r>
          </a:p>
          <a:p>
            <a:pPr marL="0" indent="0" algn="ctr" defTabSz="914400">
              <a:buNone/>
            </a:pPr>
            <a:r>
              <a:rPr lang="en-US" sz="1900" b="1" dirty="0">
                <a:solidFill>
                  <a:srgbClr val="FFFFFF"/>
                </a:solidFill>
              </a:rPr>
              <a:t>God’s way is always outside these programmed choices leading to the death funnel</a:t>
            </a:r>
          </a:p>
          <a:p>
            <a:pPr marL="0" indent="0" algn="ctr" defTabSz="914400">
              <a:buNone/>
            </a:pPr>
            <a:r>
              <a:rPr lang="en-US" sz="2400" b="1" dirty="0">
                <a:solidFill>
                  <a:srgbClr val="FFFFFF"/>
                </a:solidFill>
              </a:rPr>
              <a:t>How did we get here?  Rejecting God</a:t>
            </a:r>
          </a:p>
          <a:p>
            <a:pPr marL="0" indent="0" algn="ctr" defTabSz="914400">
              <a:buNone/>
            </a:pPr>
            <a:r>
              <a:rPr lang="en-US" sz="2400" b="1" dirty="0">
                <a:solidFill>
                  <a:srgbClr val="FFFFFF"/>
                </a:solidFill>
              </a:rPr>
              <a:t>What’s missing?  Repentance</a:t>
            </a:r>
            <a:endParaRPr lang="en-US" sz="1800" b="1" dirty="0">
              <a:solidFill>
                <a:srgbClr val="FFFFFF"/>
              </a:solidFill>
            </a:endParaRPr>
          </a:p>
        </p:txBody>
      </p:sp>
      <p:pic>
        <p:nvPicPr>
          <p:cNvPr id="7" name="Content Placeholder 4" descr="A cartoon of a cow looking at a cow in a maze&#10;&#10;Description automatically generated">
            <a:extLst>
              <a:ext uri="{FF2B5EF4-FFF2-40B4-BE49-F238E27FC236}">
                <a16:creationId xmlns:a16="http://schemas.microsoft.com/office/drawing/2014/main" id="{EED8FE31-1CAB-A07C-5F83-B5D56D41FF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704436"/>
            <a:ext cx="2860952" cy="2180322"/>
          </a:xfrm>
          <a:prstGeom prst="rect">
            <a:avLst/>
          </a:prstGeom>
          <a:noFill/>
          <a:ln>
            <a:noFill/>
          </a:ln>
        </p:spPr>
      </p:pic>
      <p:pic>
        <p:nvPicPr>
          <p:cNvPr id="4" name="Picture 3">
            <a:extLst>
              <a:ext uri="{FF2B5EF4-FFF2-40B4-BE49-F238E27FC236}">
                <a16:creationId xmlns:a16="http://schemas.microsoft.com/office/drawing/2014/main" id="{B73D1984-84D1-2144-C685-CF7B192CEFBD}"/>
              </a:ext>
            </a:extLst>
          </p:cNvPr>
          <p:cNvPicPr>
            <a:picLocks noChangeAspect="1"/>
          </p:cNvPicPr>
          <p:nvPr/>
        </p:nvPicPr>
        <p:blipFill>
          <a:blip r:embed="rId7"/>
          <a:stretch>
            <a:fillRect/>
          </a:stretch>
        </p:blipFill>
        <p:spPr>
          <a:xfrm>
            <a:off x="9153236" y="5607835"/>
            <a:ext cx="2881745" cy="878529"/>
          </a:xfrm>
          <a:prstGeom prst="rect">
            <a:avLst/>
          </a:prstGeom>
        </p:spPr>
      </p:pic>
    </p:spTree>
    <p:extLst>
      <p:ext uri="{BB962C8B-B14F-4D97-AF65-F5344CB8AC3E}">
        <p14:creationId xmlns:p14="http://schemas.microsoft.com/office/powerpoint/2010/main" val="96231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BB84AE-C099-42F2-7A84-89D2AAE02A56}"/>
              </a:ext>
            </a:extLst>
          </p:cNvPr>
          <p:cNvPicPr>
            <a:picLocks noChangeAspect="1"/>
          </p:cNvPicPr>
          <p:nvPr/>
        </p:nvPicPr>
        <p:blipFill>
          <a:blip r:embed="rId2"/>
          <a:stretch>
            <a:fillRect/>
          </a:stretch>
        </p:blipFill>
        <p:spPr>
          <a:xfrm>
            <a:off x="2519650" y="2974336"/>
            <a:ext cx="7466734" cy="3883664"/>
          </a:xfrm>
          <a:prstGeom prst="rect">
            <a:avLst/>
          </a:prstGeom>
        </p:spPr>
      </p:pic>
      <p:sp>
        <p:nvSpPr>
          <p:cNvPr id="8" name="Title 7">
            <a:extLst>
              <a:ext uri="{FF2B5EF4-FFF2-40B4-BE49-F238E27FC236}">
                <a16:creationId xmlns:a16="http://schemas.microsoft.com/office/drawing/2014/main" id="{B3C1FED6-35A7-53B4-EBCA-BE690B1325CB}"/>
              </a:ext>
            </a:extLst>
          </p:cNvPr>
          <p:cNvSpPr>
            <a:spLocks noGrp="1"/>
          </p:cNvSpPr>
          <p:nvPr>
            <p:ph type="title"/>
          </p:nvPr>
        </p:nvSpPr>
        <p:spPr>
          <a:xfrm>
            <a:off x="1006764" y="129309"/>
            <a:ext cx="10215418" cy="738910"/>
          </a:xfrm>
        </p:spPr>
        <p:txBody>
          <a:bodyPr>
            <a:normAutofit fontScale="90000"/>
          </a:bodyPr>
          <a:lstStyle/>
          <a:p>
            <a:pPr algn="ctr"/>
            <a:br>
              <a:rPr lang="en-US" b="1" dirty="0">
                <a:solidFill>
                  <a:srgbClr val="7030A0"/>
                </a:solidFill>
              </a:rPr>
            </a:br>
            <a:r>
              <a:rPr lang="en-US" b="1" dirty="0">
                <a:solidFill>
                  <a:srgbClr val="7030A0"/>
                </a:solidFill>
              </a:rPr>
              <a:t>Please visit:  OurAmazingGrace.net</a:t>
            </a:r>
            <a:br>
              <a:rPr lang="en-US" b="1" dirty="0">
                <a:solidFill>
                  <a:srgbClr val="7030A0"/>
                </a:solidFill>
              </a:rPr>
            </a:br>
            <a:endParaRPr lang="en-US" b="1" dirty="0">
              <a:solidFill>
                <a:srgbClr val="7030A0"/>
              </a:solidFill>
            </a:endParaRPr>
          </a:p>
        </p:txBody>
      </p:sp>
      <p:pic>
        <p:nvPicPr>
          <p:cNvPr id="6" name="Picture 5">
            <a:extLst>
              <a:ext uri="{FF2B5EF4-FFF2-40B4-BE49-F238E27FC236}">
                <a16:creationId xmlns:a16="http://schemas.microsoft.com/office/drawing/2014/main" id="{DA8FAA41-8043-069C-EB10-EF5B3B758B64}"/>
              </a:ext>
            </a:extLst>
          </p:cNvPr>
          <p:cNvPicPr>
            <a:picLocks noChangeAspect="1"/>
          </p:cNvPicPr>
          <p:nvPr/>
        </p:nvPicPr>
        <p:blipFill>
          <a:blip r:embed="rId3"/>
          <a:stretch>
            <a:fillRect/>
          </a:stretch>
        </p:blipFill>
        <p:spPr>
          <a:xfrm>
            <a:off x="581025" y="906865"/>
            <a:ext cx="11029950" cy="2028825"/>
          </a:xfrm>
          <a:prstGeom prst="rect">
            <a:avLst/>
          </a:prstGeom>
        </p:spPr>
      </p:pic>
    </p:spTree>
    <p:extLst>
      <p:ext uri="{BB962C8B-B14F-4D97-AF65-F5344CB8AC3E}">
        <p14:creationId xmlns:p14="http://schemas.microsoft.com/office/powerpoint/2010/main" val="2083617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grass field&#10;&#10;Description automatically generated">
            <a:extLst>
              <a:ext uri="{FF2B5EF4-FFF2-40B4-BE49-F238E27FC236}">
                <a16:creationId xmlns:a16="http://schemas.microsoft.com/office/drawing/2014/main" id="{B65F598A-521F-DE74-855B-12B42456F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14454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F689A-FA16-3184-B975-79F6F5DD413F}"/>
              </a:ext>
            </a:extLst>
          </p:cNvPr>
          <p:cNvSpPr>
            <a:spLocks noGrp="1"/>
          </p:cNvSpPr>
          <p:nvPr>
            <p:ph type="title"/>
          </p:nvPr>
        </p:nvSpPr>
        <p:spPr/>
        <p:txBody>
          <a:bodyPr/>
          <a:lstStyle/>
          <a:p>
            <a:r>
              <a:rPr lang="en-US" dirty="0"/>
              <a:t>Grace is the reason I’m here…</a:t>
            </a:r>
          </a:p>
        </p:txBody>
      </p:sp>
      <p:pic>
        <p:nvPicPr>
          <p:cNvPr id="12" name="Content Placeholder 11">
            <a:extLst>
              <a:ext uri="{FF2B5EF4-FFF2-40B4-BE49-F238E27FC236}">
                <a16:creationId xmlns:a16="http://schemas.microsoft.com/office/drawing/2014/main" id="{F8A3ED15-AF80-A3A3-1FBD-2A13431FA8E4}"/>
              </a:ext>
            </a:extLst>
          </p:cNvPr>
          <p:cNvPicPr>
            <a:picLocks noGrp="1" noChangeAspect="1"/>
          </p:cNvPicPr>
          <p:nvPr>
            <p:ph sz="half" idx="1"/>
          </p:nvPr>
        </p:nvPicPr>
        <p:blipFill>
          <a:blip r:embed="rId2"/>
          <a:stretch>
            <a:fillRect/>
          </a:stretch>
        </p:blipFill>
        <p:spPr>
          <a:xfrm>
            <a:off x="1671782" y="1558635"/>
            <a:ext cx="2909454" cy="5299365"/>
          </a:xfrm>
        </p:spPr>
      </p:pic>
      <p:pic>
        <p:nvPicPr>
          <p:cNvPr id="10" name="Content Placeholder 9">
            <a:extLst>
              <a:ext uri="{FF2B5EF4-FFF2-40B4-BE49-F238E27FC236}">
                <a16:creationId xmlns:a16="http://schemas.microsoft.com/office/drawing/2014/main" id="{C3618059-6F64-2343-28A5-35F1125BCF08}"/>
              </a:ext>
            </a:extLst>
          </p:cNvPr>
          <p:cNvPicPr>
            <a:picLocks noGrp="1" noChangeAspect="1"/>
          </p:cNvPicPr>
          <p:nvPr>
            <p:ph sz="half" idx="2"/>
          </p:nvPr>
        </p:nvPicPr>
        <p:blipFill>
          <a:blip r:embed="rId3"/>
          <a:stretch>
            <a:fillRect/>
          </a:stretch>
        </p:blipFill>
        <p:spPr>
          <a:xfrm>
            <a:off x="7343278" y="1825625"/>
            <a:ext cx="3274274" cy="4351338"/>
          </a:xfrm>
        </p:spPr>
      </p:pic>
    </p:spTree>
    <p:extLst>
      <p:ext uri="{BB962C8B-B14F-4D97-AF65-F5344CB8AC3E}">
        <p14:creationId xmlns:p14="http://schemas.microsoft.com/office/powerpoint/2010/main" val="3895939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C0CF-4E8D-1C85-3A0F-624BCE71B5AA}"/>
              </a:ext>
            </a:extLst>
          </p:cNvPr>
          <p:cNvSpPr>
            <a:spLocks noGrp="1"/>
          </p:cNvSpPr>
          <p:nvPr>
            <p:ph type="title"/>
          </p:nvPr>
        </p:nvSpPr>
        <p:spPr>
          <a:xfrm>
            <a:off x="542925" y="365761"/>
            <a:ext cx="9991726" cy="758190"/>
          </a:xfrm>
        </p:spPr>
        <p:txBody>
          <a:bodyPr>
            <a:normAutofit fontScale="90000"/>
          </a:bodyPr>
          <a:lstStyle/>
          <a:p>
            <a:pPr algn="ctr"/>
            <a:r>
              <a:rPr lang="en-US" dirty="0"/>
              <a:t>Medical Records Tell Quite A Story</a:t>
            </a:r>
            <a:br>
              <a:rPr lang="en-US" dirty="0"/>
            </a:br>
            <a:endParaRPr lang="en-US" dirty="0"/>
          </a:p>
        </p:txBody>
      </p:sp>
      <p:pic>
        <p:nvPicPr>
          <p:cNvPr id="6" name="Content Placeholder 5">
            <a:extLst>
              <a:ext uri="{FF2B5EF4-FFF2-40B4-BE49-F238E27FC236}">
                <a16:creationId xmlns:a16="http://schemas.microsoft.com/office/drawing/2014/main" id="{8613C60C-2EE4-3764-38EA-7BBE94BBB74F}"/>
              </a:ext>
            </a:extLst>
          </p:cNvPr>
          <p:cNvPicPr>
            <a:picLocks noGrp="1" noChangeAspect="1"/>
          </p:cNvPicPr>
          <p:nvPr>
            <p:ph sz="half" idx="1"/>
          </p:nvPr>
        </p:nvPicPr>
        <p:blipFill>
          <a:blip r:embed="rId2"/>
          <a:stretch>
            <a:fillRect/>
          </a:stretch>
        </p:blipFill>
        <p:spPr>
          <a:xfrm>
            <a:off x="1706349" y="2862193"/>
            <a:ext cx="8298785" cy="2532167"/>
          </a:xfrm>
        </p:spPr>
      </p:pic>
      <p:pic>
        <p:nvPicPr>
          <p:cNvPr id="8" name="Content Placeholder 7">
            <a:extLst>
              <a:ext uri="{FF2B5EF4-FFF2-40B4-BE49-F238E27FC236}">
                <a16:creationId xmlns:a16="http://schemas.microsoft.com/office/drawing/2014/main" id="{420A898E-E07A-F6F5-6FB6-EA23A0D70FA7}"/>
              </a:ext>
            </a:extLst>
          </p:cNvPr>
          <p:cNvPicPr>
            <a:picLocks noGrp="1" noChangeAspect="1"/>
          </p:cNvPicPr>
          <p:nvPr>
            <p:ph sz="half" idx="2"/>
          </p:nvPr>
        </p:nvPicPr>
        <p:blipFill>
          <a:blip r:embed="rId3"/>
          <a:stretch>
            <a:fillRect/>
          </a:stretch>
        </p:blipFill>
        <p:spPr>
          <a:xfrm>
            <a:off x="264335" y="5493341"/>
            <a:ext cx="11663329" cy="759151"/>
          </a:xfrm>
        </p:spPr>
      </p:pic>
      <p:pic>
        <p:nvPicPr>
          <p:cNvPr id="10" name="Picture 9">
            <a:extLst>
              <a:ext uri="{FF2B5EF4-FFF2-40B4-BE49-F238E27FC236}">
                <a16:creationId xmlns:a16="http://schemas.microsoft.com/office/drawing/2014/main" id="{245852A5-BD7B-F694-7377-8CC725222607}"/>
              </a:ext>
            </a:extLst>
          </p:cNvPr>
          <p:cNvPicPr>
            <a:picLocks noChangeAspect="1"/>
          </p:cNvPicPr>
          <p:nvPr/>
        </p:nvPicPr>
        <p:blipFill>
          <a:blip r:embed="rId4"/>
          <a:stretch>
            <a:fillRect/>
          </a:stretch>
        </p:blipFill>
        <p:spPr>
          <a:xfrm>
            <a:off x="1305672" y="1123951"/>
            <a:ext cx="8991600" cy="1638300"/>
          </a:xfrm>
          <a:prstGeom prst="rect">
            <a:avLst/>
          </a:prstGeom>
        </p:spPr>
      </p:pic>
    </p:spTree>
    <p:extLst>
      <p:ext uri="{BB962C8B-B14F-4D97-AF65-F5344CB8AC3E}">
        <p14:creationId xmlns:p14="http://schemas.microsoft.com/office/powerpoint/2010/main" val="1155504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descr="When the Curtain Is Pulled Back | Jim Buchan's Blogsite">
            <a:extLst>
              <a:ext uri="{FF2B5EF4-FFF2-40B4-BE49-F238E27FC236}">
                <a16:creationId xmlns:a16="http://schemas.microsoft.com/office/drawing/2014/main" id="{19244635-E38A-4315-1883-EFCA4F217F7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2192" r="-1" b="11273"/>
          <a:stretch/>
        </p:blipFill>
        <p:spPr bwMode="auto">
          <a:xfrm>
            <a:off x="20" y="10"/>
            <a:ext cx="12188932" cy="6856614"/>
          </a:xfrm>
          <a:prstGeom prst="rect">
            <a:avLst/>
          </a:prstGeom>
          <a:noFill/>
        </p:spPr>
      </p:pic>
      <p:grpSp>
        <p:nvGrpSpPr>
          <p:cNvPr id="18" name="Group 17">
            <a:extLst>
              <a:ext uri="{FF2B5EF4-FFF2-40B4-BE49-F238E27FC236}">
                <a16:creationId xmlns:a16="http://schemas.microsoft.com/office/drawing/2014/main" id="{A4672714-67D2-40D0-B961-A7438FE9C9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9" name="Picture 18">
              <a:extLst>
                <a:ext uri="{FF2B5EF4-FFF2-40B4-BE49-F238E27FC236}">
                  <a16:creationId xmlns:a16="http://schemas.microsoft.com/office/drawing/2014/main" id="{A5A1C471-1402-4BD1-8617-F5D9B7EB19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6CCA9701-8B9C-4D7A-AE5B-DD505C9680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 name="Title 2">
            <a:extLst>
              <a:ext uri="{FF2B5EF4-FFF2-40B4-BE49-F238E27FC236}">
                <a16:creationId xmlns:a16="http://schemas.microsoft.com/office/drawing/2014/main" id="{9EFCC539-6AEF-5929-8572-E4FF35C7BB7D}"/>
              </a:ext>
            </a:extLst>
          </p:cNvPr>
          <p:cNvSpPr>
            <a:spLocks noGrp="1"/>
          </p:cNvSpPr>
          <p:nvPr>
            <p:ph type="title"/>
          </p:nvPr>
        </p:nvSpPr>
        <p:spPr>
          <a:xfrm>
            <a:off x="1198180" y="726066"/>
            <a:ext cx="9774619" cy="2474333"/>
          </a:xfrm>
        </p:spPr>
        <p:txBody>
          <a:bodyPr vert="horz" lIns="91440" tIns="45720" rIns="91440" bIns="45720" rtlCol="0" anchor="b">
            <a:normAutofit/>
          </a:bodyPr>
          <a:lstStyle/>
          <a:p>
            <a:pPr algn="ctr" defTabSz="914400"/>
            <a:r>
              <a:rPr lang="en-US" dirty="0">
                <a:solidFill>
                  <a:srgbClr val="FFFFFF"/>
                </a:solidFill>
              </a:rPr>
              <a:t>Let’s find out who’s behind the curtain…</a:t>
            </a:r>
          </a:p>
        </p:txBody>
      </p:sp>
    </p:spTree>
    <p:extLst>
      <p:ext uri="{BB962C8B-B14F-4D97-AF65-F5344CB8AC3E}">
        <p14:creationId xmlns:p14="http://schemas.microsoft.com/office/powerpoint/2010/main" val="1917702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3809-64D6-DB03-1521-987C7849E4C2}"/>
              </a:ext>
            </a:extLst>
          </p:cNvPr>
          <p:cNvSpPr>
            <a:spLocks noGrp="1"/>
          </p:cNvSpPr>
          <p:nvPr>
            <p:ph type="title"/>
          </p:nvPr>
        </p:nvSpPr>
        <p:spPr/>
        <p:txBody>
          <a:bodyPr>
            <a:normAutofit fontScale="90000"/>
          </a:bodyPr>
          <a:lstStyle/>
          <a:p>
            <a:pPr algn="ctr"/>
            <a:r>
              <a:rPr lang="en-US" dirty="0">
                <a:solidFill>
                  <a:srgbClr val="FF0000"/>
                </a:solidFill>
                <a:latin typeface="Amasis MT Pro Black" panose="02040A04050005020304" pitchFamily="18" charset="0"/>
              </a:rPr>
              <a:t>Numbers Don’t Lie – USA is #1</a:t>
            </a:r>
            <a:br>
              <a:rPr lang="en-US" dirty="0">
                <a:solidFill>
                  <a:srgbClr val="FF0000"/>
                </a:solidFill>
                <a:latin typeface="Amasis MT Pro Black" panose="02040A04050005020304" pitchFamily="18" charset="0"/>
              </a:rPr>
            </a:br>
            <a:r>
              <a:rPr lang="en-US" dirty="0">
                <a:solidFill>
                  <a:srgbClr val="FF0000"/>
                </a:solidFill>
                <a:latin typeface="Amasis MT Pro Black" panose="02040A04050005020304" pitchFamily="18" charset="0"/>
              </a:rPr>
              <a:t>Covid Hospital Deaths, Worldwide</a:t>
            </a:r>
          </a:p>
        </p:txBody>
      </p:sp>
      <p:sp>
        <p:nvSpPr>
          <p:cNvPr id="6" name="Content Placeholder 5">
            <a:extLst>
              <a:ext uri="{FF2B5EF4-FFF2-40B4-BE49-F238E27FC236}">
                <a16:creationId xmlns:a16="http://schemas.microsoft.com/office/drawing/2014/main" id="{FF5AFD78-B794-43E2-923E-2960F065B68A}"/>
              </a:ext>
            </a:extLst>
          </p:cNvPr>
          <p:cNvSpPr>
            <a:spLocks noGrp="1"/>
          </p:cNvSpPr>
          <p:nvPr>
            <p:ph sz="half" idx="2"/>
          </p:nvPr>
        </p:nvSpPr>
        <p:spPr>
          <a:xfrm>
            <a:off x="5172076" y="1691322"/>
            <a:ext cx="6561230" cy="5090477"/>
          </a:xfrm>
        </p:spPr>
        <p:txBody>
          <a:bodyPr>
            <a:normAutofit fontScale="92500"/>
          </a:bodyPr>
          <a:lstStyle/>
          <a:p>
            <a:pPr marL="0" indent="0">
              <a:buNone/>
            </a:pPr>
            <a:endParaRPr lang="en-US" dirty="0"/>
          </a:p>
          <a:p>
            <a:pPr>
              <a:buFont typeface="Wingdings" panose="05000000000000000000" pitchFamily="2" charset="2"/>
              <a:buChar char="Ø"/>
            </a:pPr>
            <a:r>
              <a:rPr lang="en-US" dirty="0">
                <a:latin typeface="Amasis MT Pro Black" panose="02040A04050005020304" pitchFamily="18" charset="0"/>
              </a:rPr>
              <a:t>Worldwide deaths 6,985,938</a:t>
            </a:r>
          </a:p>
          <a:p>
            <a:pPr marL="0" indent="0">
              <a:buNone/>
            </a:pPr>
            <a:endParaRPr lang="en-US" dirty="0">
              <a:latin typeface="Amasis MT Pro Black" panose="02040A04050005020304" pitchFamily="18" charset="0"/>
            </a:endParaRPr>
          </a:p>
          <a:p>
            <a:pPr>
              <a:buFont typeface="Wingdings" panose="05000000000000000000" pitchFamily="2" charset="2"/>
              <a:buChar char="Ø"/>
            </a:pPr>
            <a:r>
              <a:rPr lang="en-US" dirty="0">
                <a:latin typeface="Amasis MT Pro Black" panose="02040A04050005020304" pitchFamily="18" charset="0"/>
              </a:rPr>
              <a:t>USA has 4.2% of world’s population</a:t>
            </a:r>
          </a:p>
          <a:p>
            <a:pPr marL="0" indent="0">
              <a:buNone/>
            </a:pPr>
            <a:r>
              <a:rPr lang="en-US" dirty="0">
                <a:latin typeface="Amasis MT Pro Black" panose="02040A04050005020304" pitchFamily="18" charset="0"/>
              </a:rPr>
              <a:t>	and 17.2% of world’s deaths</a:t>
            </a:r>
          </a:p>
          <a:p>
            <a:pPr marL="0" indent="0">
              <a:buNone/>
            </a:pPr>
            <a:endParaRPr lang="en-US" dirty="0">
              <a:latin typeface="Amasis MT Pro Black" panose="02040A04050005020304" pitchFamily="18" charset="0"/>
            </a:endParaRPr>
          </a:p>
          <a:p>
            <a:pPr>
              <a:buFont typeface="Wingdings" panose="05000000000000000000" pitchFamily="2" charset="2"/>
              <a:buChar char="Ø"/>
            </a:pPr>
            <a:r>
              <a:rPr lang="en-US" dirty="0">
                <a:latin typeface="Amasis MT Pro Black" panose="02040A04050005020304" pitchFamily="18" charset="0"/>
              </a:rPr>
              <a:t>India’s population is 428% of USA</a:t>
            </a:r>
          </a:p>
          <a:p>
            <a:pPr marL="0" indent="0">
              <a:buNone/>
            </a:pPr>
            <a:r>
              <a:rPr lang="en-US" dirty="0">
                <a:latin typeface="Amasis MT Pro Black" panose="02040A04050005020304" pitchFamily="18" charset="0"/>
              </a:rPr>
              <a:t>	and land mass is 36% of USA</a:t>
            </a:r>
          </a:p>
          <a:p>
            <a:pPr marL="0" indent="0">
              <a:buNone/>
            </a:pPr>
            <a:endParaRPr lang="en-US" dirty="0"/>
          </a:p>
          <a:p>
            <a:pPr marL="0" indent="0">
              <a:buNone/>
            </a:pPr>
            <a:endParaRPr lang="en-US" dirty="0"/>
          </a:p>
          <a:p>
            <a:pPr marL="0" indent="0">
              <a:buNone/>
            </a:pPr>
            <a:endParaRPr lang="en-US" dirty="0"/>
          </a:p>
          <a:p>
            <a:pPr marL="0" indent="0">
              <a:buNone/>
            </a:pPr>
            <a:endParaRPr lang="en-US" sz="2000" dirty="0"/>
          </a:p>
          <a:p>
            <a:pPr marL="0" indent="0">
              <a:buNone/>
            </a:pPr>
            <a:endParaRPr lang="en-US" dirty="0"/>
          </a:p>
        </p:txBody>
      </p:sp>
      <p:pic>
        <p:nvPicPr>
          <p:cNvPr id="10" name="Content Placeholder 9">
            <a:extLst>
              <a:ext uri="{FF2B5EF4-FFF2-40B4-BE49-F238E27FC236}">
                <a16:creationId xmlns:a16="http://schemas.microsoft.com/office/drawing/2014/main" id="{606DEB4C-02A2-35BD-00BB-36C23804B315}"/>
              </a:ext>
            </a:extLst>
          </p:cNvPr>
          <p:cNvPicPr>
            <a:picLocks noGrp="1" noChangeAspect="1"/>
          </p:cNvPicPr>
          <p:nvPr>
            <p:ph sz="half" idx="1"/>
          </p:nvPr>
        </p:nvPicPr>
        <p:blipFill>
          <a:blip r:embed="rId2"/>
          <a:stretch>
            <a:fillRect/>
          </a:stretch>
        </p:blipFill>
        <p:spPr>
          <a:xfrm>
            <a:off x="0" y="2758281"/>
            <a:ext cx="3000375" cy="2105025"/>
          </a:xfrm>
        </p:spPr>
      </p:pic>
      <p:pic>
        <p:nvPicPr>
          <p:cNvPr id="12" name="Picture 11">
            <a:extLst>
              <a:ext uri="{FF2B5EF4-FFF2-40B4-BE49-F238E27FC236}">
                <a16:creationId xmlns:a16="http://schemas.microsoft.com/office/drawing/2014/main" id="{C4EB3E05-0960-F6F5-ACD1-9D967CAF4367}"/>
              </a:ext>
            </a:extLst>
          </p:cNvPr>
          <p:cNvPicPr>
            <a:picLocks noChangeAspect="1"/>
          </p:cNvPicPr>
          <p:nvPr/>
        </p:nvPicPr>
        <p:blipFill>
          <a:blip r:embed="rId3"/>
          <a:stretch>
            <a:fillRect/>
          </a:stretch>
        </p:blipFill>
        <p:spPr>
          <a:xfrm>
            <a:off x="3000375" y="2758281"/>
            <a:ext cx="1047750" cy="2076450"/>
          </a:xfrm>
          <a:prstGeom prst="rect">
            <a:avLst/>
          </a:prstGeom>
        </p:spPr>
      </p:pic>
      <p:sp>
        <p:nvSpPr>
          <p:cNvPr id="14" name="TextBox 13">
            <a:extLst>
              <a:ext uri="{FF2B5EF4-FFF2-40B4-BE49-F238E27FC236}">
                <a16:creationId xmlns:a16="http://schemas.microsoft.com/office/drawing/2014/main" id="{8AE1A497-8413-74AA-26F0-6ACF91E9501A}"/>
              </a:ext>
            </a:extLst>
          </p:cNvPr>
          <p:cNvSpPr txBox="1"/>
          <p:nvPr/>
        </p:nvSpPr>
        <p:spPr>
          <a:xfrm>
            <a:off x="0" y="5333553"/>
            <a:ext cx="6096000" cy="261610"/>
          </a:xfrm>
          <a:prstGeom prst="rect">
            <a:avLst/>
          </a:prstGeom>
          <a:noFill/>
        </p:spPr>
        <p:txBody>
          <a:bodyPr wrap="square">
            <a:spAutoFit/>
          </a:bodyPr>
          <a:lstStyle/>
          <a:p>
            <a:pPr marL="0" indent="0">
              <a:buNone/>
            </a:pPr>
            <a:r>
              <a:rPr lang="en-US" sz="1100" dirty="0"/>
              <a:t>Source 2/25/24:  </a:t>
            </a:r>
            <a:r>
              <a:rPr lang="en-US" sz="1050" b="1" u="sng" dirty="0">
                <a:solidFill>
                  <a:srgbClr val="467886"/>
                </a:solidFill>
                <a:effectLst/>
                <a:latin typeface="Calibri" panose="020F0502020204030204" pitchFamily="34" charset="0"/>
                <a:ea typeface="Aptos" panose="020B0004020202020204" pitchFamily="34" charset="0"/>
                <a:hlinkClick r:id="rId4"/>
              </a:rPr>
              <a:t>https://www.worldometers.info/coronavirus/#countries</a:t>
            </a:r>
            <a:endParaRPr lang="en-US" sz="1400" dirty="0"/>
          </a:p>
        </p:txBody>
      </p:sp>
    </p:spTree>
    <p:extLst>
      <p:ext uri="{BB962C8B-B14F-4D97-AF65-F5344CB8AC3E}">
        <p14:creationId xmlns:p14="http://schemas.microsoft.com/office/powerpoint/2010/main" val="2966576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8" name="Picture 7" descr="Snow Globe art">
            <a:extLst>
              <a:ext uri="{FF2B5EF4-FFF2-40B4-BE49-F238E27FC236}">
                <a16:creationId xmlns:a16="http://schemas.microsoft.com/office/drawing/2014/main" id="{EE8E841D-EB5D-5B6E-02D9-0DC927172019}"/>
              </a:ext>
            </a:extLst>
          </p:cNvPr>
          <p:cNvPicPr>
            <a:picLocks noChangeAspect="1"/>
          </p:cNvPicPr>
          <p:nvPr/>
        </p:nvPicPr>
        <p:blipFill rotWithShape="1">
          <a:blip r:embed="rId2">
            <a:alphaModFix amt="60000"/>
          </a:blip>
          <a:srcRect t="6112" b="13547"/>
          <a:stretch/>
        </p:blipFill>
        <p:spPr>
          <a:xfrm>
            <a:off x="20" y="10"/>
            <a:ext cx="12191980" cy="6856614"/>
          </a:xfrm>
          <a:prstGeom prst="rect">
            <a:avLst/>
          </a:prstGeom>
        </p:spPr>
      </p:pic>
      <p:sp>
        <p:nvSpPr>
          <p:cNvPr id="4" name="Title 3">
            <a:extLst>
              <a:ext uri="{FF2B5EF4-FFF2-40B4-BE49-F238E27FC236}">
                <a16:creationId xmlns:a16="http://schemas.microsoft.com/office/drawing/2014/main" id="{D136E4E6-3DD2-092F-CE7F-9940377F3917}"/>
              </a:ext>
            </a:extLst>
          </p:cNvPr>
          <p:cNvSpPr>
            <a:spLocks noGrp="1"/>
          </p:cNvSpPr>
          <p:nvPr>
            <p:ph type="title"/>
          </p:nvPr>
        </p:nvSpPr>
        <p:spPr>
          <a:xfrm>
            <a:off x="1198181" y="726066"/>
            <a:ext cx="4795282" cy="5018227"/>
          </a:xfrm>
        </p:spPr>
        <p:txBody>
          <a:bodyPr vert="horz" lIns="91440" tIns="45720" rIns="91440" bIns="45720" rtlCol="0" anchor="ctr">
            <a:normAutofit/>
          </a:bodyPr>
          <a:lstStyle/>
          <a:p>
            <a:pPr defTabSz="914400"/>
            <a:r>
              <a:rPr lang="en-US" dirty="0">
                <a:solidFill>
                  <a:srgbClr val="FFFFFF"/>
                </a:solidFill>
                <a:latin typeface="Amasis MT Pro Black" panose="020F0502020204030204" pitchFamily="18" charset="0"/>
              </a:rPr>
              <a:t>God warned us that America will lead the world astray</a:t>
            </a:r>
          </a:p>
        </p:txBody>
      </p:sp>
      <p:sp>
        <p:nvSpPr>
          <p:cNvPr id="6" name="Content Placeholder 5">
            <a:extLst>
              <a:ext uri="{FF2B5EF4-FFF2-40B4-BE49-F238E27FC236}">
                <a16:creationId xmlns:a16="http://schemas.microsoft.com/office/drawing/2014/main" id="{5589D27F-B58A-F8AA-DD00-D492F234FDC5}"/>
              </a:ext>
            </a:extLst>
          </p:cNvPr>
          <p:cNvSpPr>
            <a:spLocks noGrp="1"/>
          </p:cNvSpPr>
          <p:nvPr>
            <p:ph idx="1"/>
          </p:nvPr>
        </p:nvSpPr>
        <p:spPr>
          <a:xfrm>
            <a:off x="6195372" y="726538"/>
            <a:ext cx="4977905" cy="5017076"/>
          </a:xfrm>
        </p:spPr>
        <p:txBody>
          <a:bodyPr vert="horz" lIns="91440" tIns="45720" rIns="91440" bIns="45720" rtlCol="0" anchor="ctr">
            <a:normAutofit/>
          </a:bodyPr>
          <a:lstStyle/>
          <a:p>
            <a:pPr marL="0" indent="0" defTabSz="914400">
              <a:buNone/>
            </a:pPr>
            <a:r>
              <a:rPr lang="en-US" sz="1800" i="1" dirty="0">
                <a:solidFill>
                  <a:srgbClr val="FFFFFF"/>
                </a:solidFill>
                <a:effectLst/>
              </a:rPr>
              <a:t>Revelation 18:23:  </a:t>
            </a:r>
          </a:p>
          <a:p>
            <a:pPr marL="0" indent="0" defTabSz="914400">
              <a:buNone/>
            </a:pPr>
            <a:endParaRPr lang="en-US" sz="1800" i="1" dirty="0">
              <a:solidFill>
                <a:srgbClr val="FFFFFF"/>
              </a:solidFill>
            </a:endParaRPr>
          </a:p>
          <a:p>
            <a:pPr marL="0" indent="0" defTabSz="914400">
              <a:buNone/>
            </a:pPr>
            <a:r>
              <a:rPr lang="en-US" i="1" dirty="0">
                <a:solidFill>
                  <a:srgbClr val="FFFFFF"/>
                </a:solidFill>
                <a:effectLst/>
              </a:rPr>
              <a:t>For your merchants were the most important people of the earth, because with your </a:t>
            </a:r>
            <a:r>
              <a:rPr lang="en-US" b="1" i="1" u="sng" dirty="0">
                <a:solidFill>
                  <a:srgbClr val="FFFFFF"/>
                </a:solidFill>
              </a:rPr>
              <a:t>pharmakeia</a:t>
            </a:r>
            <a:r>
              <a:rPr lang="en-US" i="1" dirty="0">
                <a:solidFill>
                  <a:srgbClr val="FFFFFF"/>
                </a:solidFill>
                <a:effectLst/>
              </a:rPr>
              <a:t> they deceived all the nations.</a:t>
            </a:r>
          </a:p>
          <a:p>
            <a:pPr indent="-228600" defTabSz="914400"/>
            <a:endParaRPr lang="en-US" sz="1800" dirty="0">
              <a:solidFill>
                <a:srgbClr val="FFFFFF"/>
              </a:solidFill>
            </a:endParaRPr>
          </a:p>
        </p:txBody>
      </p:sp>
    </p:spTree>
    <p:extLst>
      <p:ext uri="{BB962C8B-B14F-4D97-AF65-F5344CB8AC3E}">
        <p14:creationId xmlns:p14="http://schemas.microsoft.com/office/powerpoint/2010/main" val="965425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Graph on document with pen">
            <a:extLst>
              <a:ext uri="{FF2B5EF4-FFF2-40B4-BE49-F238E27FC236}">
                <a16:creationId xmlns:a16="http://schemas.microsoft.com/office/drawing/2014/main" id="{B0C6FA28-B4A9-493F-CD55-027E71E0843D}"/>
              </a:ext>
            </a:extLst>
          </p:cNvPr>
          <p:cNvPicPr>
            <a:picLocks noChangeAspect="1"/>
          </p:cNvPicPr>
          <p:nvPr/>
        </p:nvPicPr>
        <p:blipFill rotWithShape="1">
          <a:blip r:embed="rId2">
            <a:alphaModFix amt="60000"/>
          </a:blip>
          <a:srcRect t="1424" b="14324"/>
          <a:stretch/>
        </p:blipFill>
        <p:spPr>
          <a:xfrm>
            <a:off x="20" y="10"/>
            <a:ext cx="12191980" cy="6856614"/>
          </a:xfrm>
          <a:prstGeom prst="rect">
            <a:avLst/>
          </a:prstGeom>
        </p:spPr>
      </p:pic>
      <p:sp>
        <p:nvSpPr>
          <p:cNvPr id="2" name="Title 1">
            <a:extLst>
              <a:ext uri="{FF2B5EF4-FFF2-40B4-BE49-F238E27FC236}">
                <a16:creationId xmlns:a16="http://schemas.microsoft.com/office/drawing/2014/main" id="{BB250702-A583-AC6D-D335-11328E38701E}"/>
              </a:ext>
            </a:extLst>
          </p:cNvPr>
          <p:cNvSpPr>
            <a:spLocks noGrp="1"/>
          </p:cNvSpPr>
          <p:nvPr>
            <p:ph type="title"/>
          </p:nvPr>
        </p:nvSpPr>
        <p:spPr>
          <a:xfrm>
            <a:off x="1198181" y="726066"/>
            <a:ext cx="4795282" cy="5018227"/>
          </a:xfrm>
        </p:spPr>
        <p:txBody>
          <a:bodyPr anchor="ctr">
            <a:normAutofit/>
          </a:bodyPr>
          <a:lstStyle/>
          <a:p>
            <a:r>
              <a:rPr lang="en-US"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Medicare/Medicaid costs set up the collectivism lie</a:t>
            </a:r>
            <a:endParaRPr lang="en-US">
              <a:solidFill>
                <a:srgbClr val="FFFFFF"/>
              </a:solidFill>
            </a:endParaRPr>
          </a:p>
        </p:txBody>
      </p:sp>
      <p:grpSp>
        <p:nvGrpSpPr>
          <p:cNvPr id="16" name="Group 15">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17" name="Picture 16">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18" name="Picture 17">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3" name="Content Placeholder 2">
            <a:extLst>
              <a:ext uri="{FF2B5EF4-FFF2-40B4-BE49-F238E27FC236}">
                <a16:creationId xmlns:a16="http://schemas.microsoft.com/office/drawing/2014/main" id="{0CA0D6FD-AFBA-33D6-428F-2E361D86A18D}"/>
              </a:ext>
            </a:extLst>
          </p:cNvPr>
          <p:cNvSpPr>
            <a:spLocks noGrp="1"/>
          </p:cNvSpPr>
          <p:nvPr>
            <p:ph idx="1"/>
          </p:nvPr>
        </p:nvSpPr>
        <p:spPr>
          <a:xfrm>
            <a:off x="6096000" y="-1"/>
            <a:ext cx="6092952" cy="6788727"/>
          </a:xfrm>
        </p:spPr>
        <p:txBody>
          <a:bodyPr anchor="ctr">
            <a:normAutofit/>
          </a:bodyPr>
          <a:lstStyle/>
          <a:p>
            <a:pPr>
              <a:lnSpc>
                <a:spcPct val="100000"/>
              </a:lnSpc>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system’s diagnosis - “</a:t>
            </a:r>
            <a:r>
              <a:rPr lang="en-US" sz="20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The financial projections in this report indicate a need for </a:t>
            </a:r>
            <a:r>
              <a:rPr lang="en-US" sz="2000" b="1"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substantial </a:t>
            </a:r>
            <a:r>
              <a:rPr lang="en-US" sz="20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changes to address Medicare’s financial challenges.”  </a:t>
            </a:r>
            <a:r>
              <a:rPr lang="en-US" sz="14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https://www.cms.gov/files/document/2021-medicare-trustees-report.pdf</a:t>
            </a:r>
            <a:r>
              <a:rPr lang="en-US" sz="14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(page 11).</a:t>
            </a:r>
          </a:p>
          <a:p>
            <a:pPr>
              <a:lnSpc>
                <a:spcPct val="100000"/>
              </a:lnSpc>
            </a:pPr>
            <a:r>
              <a:rPr lang="en-US" sz="20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Think this through:  </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Medicare/Medicaid is the ultimate bait and switch – we payroll deduct so we have “free health care” when we retire; remember, we paid for this ‘privilege’ our entire working life, but it is wrapped up in bow looking like our government is taking care of the elderly and the disabled.  Then, they program us to bow down to the doctor and they license the doctor, so he won’t be paid unless he follows CMS Standards of Care designed to hasten our deaths.</a:t>
            </a:r>
          </a:p>
          <a:p>
            <a:pPr>
              <a:lnSpc>
                <a:spcPct val="100000"/>
              </a:lnSpc>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CMS says 135M on program:</a:t>
            </a:r>
            <a:r>
              <a:rPr lang="en-US" sz="14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https://www.cms.gov/newsroom/news-alert/cms-releases-latest-enrollment-figures-medicare-medicaid-and-childrens-health-insurance-program-chip</a:t>
            </a:r>
            <a:endParaRPr lang="en-US" sz="14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n-US" sz="2000" dirty="0">
                <a:solidFill>
                  <a:srgbClr val="FFFFFF"/>
                </a:solidFill>
                <a:latin typeface="Calibri" panose="020F0502020204030204" pitchFamily="34" charset="0"/>
                <a:cs typeface="Calibri" panose="020F0502020204030204" pitchFamily="34" charset="0"/>
              </a:rPr>
              <a:t>Over 50% of the annual federal budget is related to these bureaucracies!</a:t>
            </a:r>
          </a:p>
        </p:txBody>
      </p:sp>
    </p:spTree>
    <p:extLst>
      <p:ext uri="{BB962C8B-B14F-4D97-AF65-F5344CB8AC3E}">
        <p14:creationId xmlns:p14="http://schemas.microsoft.com/office/powerpoint/2010/main" val="259569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214D28-16D7-9285-10B9-D98473A2103B}"/>
              </a:ext>
            </a:extLst>
          </p:cNvPr>
          <p:cNvSpPr>
            <a:spLocks noGrp="1"/>
          </p:cNvSpPr>
          <p:nvPr>
            <p:ph type="title"/>
          </p:nvPr>
        </p:nvSpPr>
        <p:spPr/>
        <p:txBody>
          <a:bodyPr/>
          <a:lstStyle/>
          <a:p>
            <a:r>
              <a:rPr lang="en-US" dirty="0"/>
              <a:t>CMS Writes </a:t>
            </a:r>
            <a:r>
              <a:rPr lang="en-US" u="sng" dirty="0"/>
              <a:t>All</a:t>
            </a:r>
            <a:r>
              <a:rPr lang="en-US" dirty="0"/>
              <a:t> The Standards of “Care” </a:t>
            </a:r>
          </a:p>
        </p:txBody>
      </p:sp>
      <p:pic>
        <p:nvPicPr>
          <p:cNvPr id="7" name="Picture 6">
            <a:extLst>
              <a:ext uri="{FF2B5EF4-FFF2-40B4-BE49-F238E27FC236}">
                <a16:creationId xmlns:a16="http://schemas.microsoft.com/office/drawing/2014/main" id="{272B20E0-D295-C388-972F-469B6266BE3D}"/>
              </a:ext>
            </a:extLst>
          </p:cNvPr>
          <p:cNvPicPr>
            <a:picLocks noChangeAspect="1"/>
          </p:cNvPicPr>
          <p:nvPr/>
        </p:nvPicPr>
        <p:blipFill>
          <a:blip r:embed="rId2"/>
          <a:stretch>
            <a:fillRect/>
          </a:stretch>
        </p:blipFill>
        <p:spPr>
          <a:xfrm>
            <a:off x="458692" y="1446089"/>
            <a:ext cx="11361830" cy="5542712"/>
          </a:xfrm>
          <a:prstGeom prst="rect">
            <a:avLst/>
          </a:prstGeom>
        </p:spPr>
      </p:pic>
      <p:pic>
        <p:nvPicPr>
          <p:cNvPr id="2" name="Graphic 1">
            <a:extLst>
              <a:ext uri="{FF2B5EF4-FFF2-40B4-BE49-F238E27FC236}">
                <a16:creationId xmlns:a16="http://schemas.microsoft.com/office/drawing/2014/main" id="{F65D5794-58C4-AB96-E894-4FE934B37A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8663" y="1681357"/>
            <a:ext cx="4974959" cy="2798364"/>
          </a:xfrm>
          <a:prstGeom prst="rect">
            <a:avLst/>
          </a:prstGeom>
        </p:spPr>
      </p:pic>
    </p:spTree>
    <p:extLst>
      <p:ext uri="{BB962C8B-B14F-4D97-AF65-F5344CB8AC3E}">
        <p14:creationId xmlns:p14="http://schemas.microsoft.com/office/powerpoint/2010/main" val="177529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0908AA-E917-A7CD-8559-A9E99CD715DD}"/>
              </a:ext>
            </a:extLst>
          </p:cNvPr>
          <p:cNvSpPr>
            <a:spLocks noGrp="1"/>
          </p:cNvSpPr>
          <p:nvPr>
            <p:ph type="title"/>
          </p:nvPr>
        </p:nvSpPr>
        <p:spPr/>
        <p:txBody>
          <a:bodyPr/>
          <a:lstStyle/>
          <a:p>
            <a:pPr algn="ctr"/>
            <a:r>
              <a:rPr lang="en-US" dirty="0"/>
              <a:t>Cancer Standard of “Care” = 2.1% Survival</a:t>
            </a:r>
          </a:p>
        </p:txBody>
      </p:sp>
      <p:pic>
        <p:nvPicPr>
          <p:cNvPr id="6" name="Content Placeholder 5">
            <a:extLst>
              <a:ext uri="{FF2B5EF4-FFF2-40B4-BE49-F238E27FC236}">
                <a16:creationId xmlns:a16="http://schemas.microsoft.com/office/drawing/2014/main" id="{B3D8D72D-0927-3887-A647-FF4A04B825E1}"/>
              </a:ext>
            </a:extLst>
          </p:cNvPr>
          <p:cNvPicPr>
            <a:picLocks noGrp="1" noChangeAspect="1"/>
          </p:cNvPicPr>
          <p:nvPr>
            <p:ph idx="1"/>
          </p:nvPr>
        </p:nvPicPr>
        <p:blipFill>
          <a:blip r:embed="rId2"/>
          <a:stretch>
            <a:fillRect/>
          </a:stretch>
        </p:blipFill>
        <p:spPr>
          <a:xfrm>
            <a:off x="1442906" y="1396840"/>
            <a:ext cx="9137981" cy="5461160"/>
          </a:xfrm>
        </p:spPr>
      </p:pic>
    </p:spTree>
    <p:extLst>
      <p:ext uri="{BB962C8B-B14F-4D97-AF65-F5344CB8AC3E}">
        <p14:creationId xmlns:p14="http://schemas.microsoft.com/office/powerpoint/2010/main" val="3659725548"/>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otalTime>4447</TotalTime>
  <Words>667</Words>
  <Application>Microsoft Office PowerPoint</Application>
  <PresentationFormat>Widescreen</PresentationFormat>
  <Paragraphs>45</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Amasis MT Pro Black</vt:lpstr>
      <vt:lpstr>Arial</vt:lpstr>
      <vt:lpstr>Avenir Next LT Pro</vt:lpstr>
      <vt:lpstr>AvenirNext LT Pro Medium</vt:lpstr>
      <vt:lpstr>Bahnschrift SemiLight Condensed</vt:lpstr>
      <vt:lpstr>Calibri</vt:lpstr>
      <vt:lpstr>Sabon Next LT</vt:lpstr>
      <vt:lpstr>Wingdings</vt:lpstr>
      <vt:lpstr>DappledVTI</vt:lpstr>
      <vt:lpstr>  Eugenics Today:  Hospitals and Care Facilities are Federally Mandated Killing Fields</vt:lpstr>
      <vt:lpstr>Grace is the reason I’m here…</vt:lpstr>
      <vt:lpstr>Medical Records Tell Quite A Story </vt:lpstr>
      <vt:lpstr>Let’s find out who’s behind the curtain…</vt:lpstr>
      <vt:lpstr>Numbers Don’t Lie – USA is #1 Covid Hospital Deaths, Worldwide</vt:lpstr>
      <vt:lpstr>God warned us that America will lead the world astray</vt:lpstr>
      <vt:lpstr>Medicare/Medicaid costs set up the collectivism lie</vt:lpstr>
      <vt:lpstr>CMS Writes All The Standards of “Care” </vt:lpstr>
      <vt:lpstr>Cancer Standard of “Care” = 2.1% Survival</vt:lpstr>
      <vt:lpstr>State Licensing Board Authorizes Illegal DNRs</vt:lpstr>
      <vt:lpstr>PowerPoint Presentation</vt:lpstr>
      <vt:lpstr>One reason: FEMA Training for Pastors </vt:lpstr>
      <vt:lpstr>PowerPoint Presentation</vt:lpstr>
      <vt:lpstr>2 Thessalonians 2:10-12: They perish because they refused to love the truth and so be saved. For this reason, God sends them a powerful delusion so that they will believe the lie and so that all will be condemned who have not believed the truth but have delighted in wickedness. Dialectics program us to believe we have a choice – news flash…Satan controls both sides</vt:lpstr>
      <vt:lpstr> Please visit:  OurAmazingGrace.net </vt:lpstr>
      <vt:lpstr>PowerPoint Presentation</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73</cp:revision>
  <cp:lastPrinted>2023-10-28T01:32:25Z</cp:lastPrinted>
  <dcterms:created xsi:type="dcterms:W3CDTF">2022-07-26T14:20:47Z</dcterms:created>
  <dcterms:modified xsi:type="dcterms:W3CDTF">2024-05-01T00:19:06Z</dcterms:modified>
</cp:coreProperties>
</file>